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45391" y="0"/>
            <a:ext cx="146304" cy="6858000"/>
          </a:xfrm>
          <a:prstGeom prst="rect">
            <a:avLst/>
          </a:prstGeom>
          <a:solidFill>
            <a:srgbClr val="A8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45391" y="0"/>
            <a:ext cx="146304" cy="1920240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02920" y="932688"/>
            <a:ext cx="4206240" cy="4206240"/>
          </a:xfrm>
          <a:prstGeom prst="ellipse">
            <a:avLst/>
          </a:prstGeom>
          <a:noFill/>
          <a:ln w="15875">
            <a:solidFill>
              <a:srgbClr val="DDEE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02920" y="932688"/>
            <a:ext cx="3108960" cy="3108960"/>
          </a:xfrm>
          <a:prstGeom prst="ellipse">
            <a:avLst/>
          </a:prstGeom>
          <a:noFill/>
          <a:ln w="9525">
            <a:solidFill>
              <a:srgbClr val="DDEE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822960"/>
            <a:ext cx="6949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F6F66"/>
                </a:solidFill>
                <a:latin typeface="Tahoma"/>
                <a:ea typeface="Tahoma"/>
                <a:cs typeface="Tahoma"/>
              </a:rPr>
              <a:t>مادة الموسيقى العربية · الصف التاسع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965960"/>
            <a:ext cx="90525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4600" b="1">
                <a:solidFill>
                  <a:srgbClr val="22383F"/>
                </a:solidFill>
                <a:latin typeface="Tahoma"/>
                <a:ea typeface="Tahoma"/>
                <a:cs typeface="Tahoma"/>
              </a:rPr>
              <a:t>الآلات الإيقاعية</a:t>
            </a:r>
          </a:p>
          <a:p>
            <a:pPr algn="r" rtl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4600" b="1">
                <a:solidFill>
                  <a:srgbClr val="0F6F66"/>
                </a:solidFill>
                <a:latin typeface="Tahoma"/>
                <a:ea typeface="Tahoma"/>
                <a:cs typeface="Tahoma"/>
              </a:rPr>
              <a:t>في الموسيقى العربية</a:t>
            </a:r>
          </a:p>
        </p:txBody>
      </p:sp>
      <p:sp>
        <p:nvSpPr>
          <p:cNvPr id="8" name="Rectangle 7"/>
          <p:cNvSpPr/>
          <p:nvPr/>
        </p:nvSpPr>
        <p:spPr>
          <a:xfrm>
            <a:off x="9006840" y="3675887"/>
            <a:ext cx="1463040" cy="54864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17320" y="3950208"/>
            <a:ext cx="9052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ستّ آلات، عائلتان، وأربعة إيقاعات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4800600"/>
            <a:ext cx="87782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◆  العائلة الجلدية: الطبلة · الدف · النقارة</a:t>
            </a:r>
          </a:p>
          <a:p>
            <a:pPr algn="r" rtl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◆  العائلة المعدنية: الرق · الصنج · الكاسات</a:t>
            </a:r>
          </a:p>
          <a:p>
            <a:pPr algn="r" rtl="1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◆  مع نشاط صفي ومصطلحات «دم» و«تك»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7A8C91"/>
                </a:solidFill>
                <a:latin typeface="Tahoma"/>
                <a:ea typeface="Tahoma"/>
                <a:cs typeface="Tahoma"/>
              </a:rPr>
              <a:t>ستّ صفحات · مع ملاحظات للمعلم في كل صفحة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02920"/>
            <a:ext cx="1072865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22383F"/>
                </a:solidFill>
                <a:latin typeface="Tahoma"/>
                <a:ea typeface="Tahoma"/>
                <a:cs typeface="Tahoma"/>
              </a:rPr>
              <a:t>العائلة الجلدية: العمق يأتي من الجلد المشدود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42855" y="1389888"/>
            <a:ext cx="1463040" cy="45720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517904"/>
            <a:ext cx="10728655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0F6F66"/>
                </a:solidFill>
                <a:latin typeface="Tahoma"/>
                <a:ea typeface="Tahoma"/>
                <a:cs typeface="Tahoma"/>
              </a:rPr>
              <a:t>ثلاث آلات يعطي فيها الجلد النغمة الأساسية</a:t>
            </a:r>
          </a:p>
        </p:txBody>
      </p:sp>
      <p:sp>
        <p:nvSpPr>
          <p:cNvPr id="5" name="Rectangle 4"/>
          <p:cNvSpPr/>
          <p:nvPr/>
        </p:nvSpPr>
        <p:spPr>
          <a:xfrm>
            <a:off x="12045391" y="0"/>
            <a:ext cx="146304" cy="6858000"/>
          </a:xfrm>
          <a:prstGeom prst="rect">
            <a:avLst/>
          </a:prstGeom>
          <a:solidFill>
            <a:srgbClr val="A8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2045391" y="0"/>
            <a:ext cx="146304" cy="2194560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6327648"/>
            <a:ext cx="10454335" cy="12801"/>
          </a:xfrm>
          <a:prstGeom prst="rect">
            <a:avLst/>
          </a:prstGeom>
          <a:solidFill>
            <a:srgbClr val="E1ED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7A8C91"/>
                </a:solidFill>
                <a:latin typeface="Tahoma"/>
                <a:ea typeface="Tahoma"/>
                <a:cs typeface="Tahoma"/>
              </a:rPr>
              <a:t>الآلات الإيقاعية العربية · الموسيقى العربية · الصف التاسع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80015" y="6419088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7A8C91"/>
                </a:solidFill>
                <a:latin typeface="Tahoma"/>
                <a:ea typeface="Tahoma"/>
                <a:cs typeface="Tahoma"/>
              </a:rPr>
              <a:t>2 / 6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85800" y="2029968"/>
          <a:ext cx="10927080" cy="3547872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3063240"/>
                <a:gridCol w="5349240"/>
                <a:gridCol w="2514600"/>
              </a:tblGrid>
              <a:tr h="47548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>
                          <a:solidFill>
                            <a:srgbClr val="0C5B53"/>
                          </a:solidFill>
                          <a:latin typeface="Tahoma"/>
                          <a:ea typeface="Tahoma"/>
                          <a:cs typeface="Tahoma"/>
                        </a:rPr>
                        <a:t>أين تسمعها</a:t>
                      </a: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9CCFC4"/>
                      </a:solidFill>
                      <a:prstDash val="solid"/>
                    </a:lnL>
                    <a:lnR w="12700" cap="flat" cmpd="sng" algn="ctr">
                      <a:solidFill>
                        <a:srgbClr val="9CCFC4"/>
                      </a:solidFill>
                      <a:prstDash val="solid"/>
                    </a:lnR>
                    <a:lnT w="12700" cap="flat" cmpd="sng" algn="ctr">
                      <a:solidFill>
                        <a:srgbClr val="9CCFC4"/>
                      </a:solidFill>
                      <a:prstDash val="solid"/>
                    </a:lnT>
                    <a:lnB w="12700" cap="flat" cmpd="sng" algn="ctr">
                      <a:solidFill>
                        <a:srgbClr val="9CCFC4"/>
                      </a:solidFill>
                      <a:prstDash val="solid"/>
                    </a:lnB>
                    <a:solidFill>
                      <a:srgbClr val="AEDCD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>
                          <a:solidFill>
                            <a:srgbClr val="0C5B53"/>
                          </a:solidFill>
                          <a:latin typeface="Tahoma"/>
                          <a:ea typeface="Tahoma"/>
                          <a:cs typeface="Tahoma"/>
                        </a:rPr>
                        <a:t>المادة وطريقة العزف</a:t>
                      </a: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9CCFC4"/>
                      </a:solidFill>
                      <a:prstDash val="solid"/>
                    </a:lnL>
                    <a:lnR w="12700" cap="flat" cmpd="sng" algn="ctr">
                      <a:solidFill>
                        <a:srgbClr val="9CCFC4"/>
                      </a:solidFill>
                      <a:prstDash val="solid"/>
                    </a:lnR>
                    <a:lnT w="12700" cap="flat" cmpd="sng" algn="ctr">
                      <a:solidFill>
                        <a:srgbClr val="9CCFC4"/>
                      </a:solidFill>
                      <a:prstDash val="solid"/>
                    </a:lnT>
                    <a:lnB w="12700" cap="flat" cmpd="sng" algn="ctr">
                      <a:solidFill>
                        <a:srgbClr val="9CCFC4"/>
                      </a:solidFill>
                      <a:prstDash val="solid"/>
                    </a:lnB>
                    <a:solidFill>
                      <a:srgbClr val="AEDCD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>
                          <a:solidFill>
                            <a:srgbClr val="0C5B53"/>
                          </a:solidFill>
                          <a:latin typeface="Tahoma"/>
                          <a:ea typeface="Tahoma"/>
                          <a:cs typeface="Tahoma"/>
                        </a:rPr>
                        <a:t>الآلة</a:t>
                      </a: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9CCFC4"/>
                      </a:solidFill>
                      <a:prstDash val="solid"/>
                    </a:lnL>
                    <a:lnR w="12700" cap="flat" cmpd="sng" algn="ctr">
                      <a:solidFill>
                        <a:srgbClr val="9CCFC4"/>
                      </a:solidFill>
                      <a:prstDash val="solid"/>
                    </a:lnR>
                    <a:lnT w="12700" cap="flat" cmpd="sng" algn="ctr">
                      <a:solidFill>
                        <a:srgbClr val="9CCFC4"/>
                      </a:solidFill>
                      <a:prstDash val="solid"/>
                    </a:lnT>
                    <a:lnB w="12700" cap="flat" cmpd="sng" algn="ctr">
                      <a:solidFill>
                        <a:srgbClr val="9CCFC4"/>
                      </a:solidFill>
                      <a:prstDash val="solid"/>
                    </a:lnB>
                    <a:solidFill>
                      <a:srgbClr val="AEDCD2"/>
                    </a:solidFill>
                  </a:tcPr>
                </a:tc>
              </a:tr>
              <a:tr h="102412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قلب التخت العربي والأغنية الشعبية والرقص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جسم فخّاري أو معدني بجلد على فتحة واحدة؛ تُضرب بالكف والأصابع: «دم» في الوسط و«تك» على الحافة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F6F66"/>
                          </a:solidFill>
                          <a:latin typeface="Tahoma"/>
                          <a:ea typeface="Tahoma"/>
                          <a:cs typeface="Tahoma"/>
                        </a:rPr>
                        <a:t>الطبلة (الدربكة)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</a:tr>
              <a:tr h="102412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الإنشاد الديني والصوفية والمواكب والأعراس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إطار خشبي مستدير بجلد رقيق، وأحيانًا حلقات معدنية داخله؛ يُمسك بيد ويُضرب بالأخرى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F6F66"/>
                          </a:solidFill>
                          <a:latin typeface="Tahoma"/>
                          <a:ea typeface="Tahoma"/>
                          <a:cs typeface="Tahoma"/>
                        </a:rPr>
                        <a:t>الدف / الطار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2412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المواكب الشعبية والفرق النحاسية والاحتفالات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طبلان صغيران (يمين ويسار) من الفخار أو المعدن، يُعزفان بمطرقتين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F6F66"/>
                          </a:solidFill>
                          <a:latin typeface="Tahoma"/>
                          <a:ea typeface="Tahoma"/>
                          <a:cs typeface="Tahoma"/>
                        </a:rPr>
                        <a:t>النقارة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02920"/>
            <a:ext cx="1072865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22383F"/>
                </a:solidFill>
                <a:latin typeface="Tahoma"/>
                <a:ea typeface="Tahoma"/>
                <a:cs typeface="Tahoma"/>
              </a:rPr>
              <a:t>العائلة المعدنية: رنين يقطع الجملة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42855" y="1389888"/>
            <a:ext cx="1463040" cy="45720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517904"/>
            <a:ext cx="10728655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0F6F66"/>
                </a:solidFill>
                <a:latin typeface="Tahoma"/>
                <a:ea typeface="Tahoma"/>
                <a:cs typeface="Tahoma"/>
              </a:rPr>
              <a:t>ثلاث آلات يصنع فيها المعدن الصوت</a:t>
            </a:r>
          </a:p>
        </p:txBody>
      </p:sp>
      <p:sp>
        <p:nvSpPr>
          <p:cNvPr id="5" name="Rectangle 4"/>
          <p:cNvSpPr/>
          <p:nvPr/>
        </p:nvSpPr>
        <p:spPr>
          <a:xfrm>
            <a:off x="12045391" y="0"/>
            <a:ext cx="146304" cy="6858000"/>
          </a:xfrm>
          <a:prstGeom prst="rect">
            <a:avLst/>
          </a:prstGeom>
          <a:solidFill>
            <a:srgbClr val="A8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2045391" y="0"/>
            <a:ext cx="146304" cy="2194560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6327648"/>
            <a:ext cx="10454335" cy="12801"/>
          </a:xfrm>
          <a:prstGeom prst="rect">
            <a:avLst/>
          </a:prstGeom>
          <a:solidFill>
            <a:srgbClr val="E1ED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7A8C91"/>
                </a:solidFill>
                <a:latin typeface="Tahoma"/>
                <a:ea typeface="Tahoma"/>
                <a:cs typeface="Tahoma"/>
              </a:rPr>
              <a:t>الآلات الإيقاعية العربية · الموسيقى العربية · الصف التاسع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80015" y="6419088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7A8C91"/>
                </a:solidFill>
                <a:latin typeface="Tahoma"/>
                <a:ea typeface="Tahoma"/>
                <a:cs typeface="Tahoma"/>
              </a:rPr>
              <a:t>3 / 6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85800" y="2029968"/>
          <a:ext cx="10927080" cy="3547872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3063240"/>
                <a:gridCol w="5349240"/>
                <a:gridCol w="2514600"/>
              </a:tblGrid>
              <a:tr h="47548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>
                          <a:solidFill>
                            <a:srgbClr val="0C5B53"/>
                          </a:solidFill>
                          <a:latin typeface="Tahoma"/>
                          <a:ea typeface="Tahoma"/>
                          <a:cs typeface="Tahoma"/>
                        </a:rPr>
                        <a:t>أين تسمعها</a:t>
                      </a: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9CCFC4"/>
                      </a:solidFill>
                      <a:prstDash val="solid"/>
                    </a:lnL>
                    <a:lnR w="12700" cap="flat" cmpd="sng" algn="ctr">
                      <a:solidFill>
                        <a:srgbClr val="9CCFC4"/>
                      </a:solidFill>
                      <a:prstDash val="solid"/>
                    </a:lnR>
                    <a:lnT w="12700" cap="flat" cmpd="sng" algn="ctr">
                      <a:solidFill>
                        <a:srgbClr val="9CCFC4"/>
                      </a:solidFill>
                      <a:prstDash val="solid"/>
                    </a:lnT>
                    <a:lnB w="12700" cap="flat" cmpd="sng" algn="ctr">
                      <a:solidFill>
                        <a:srgbClr val="9CCFC4"/>
                      </a:solidFill>
                      <a:prstDash val="solid"/>
                    </a:lnB>
                    <a:solidFill>
                      <a:srgbClr val="AEDCD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>
                          <a:solidFill>
                            <a:srgbClr val="0C5B53"/>
                          </a:solidFill>
                          <a:latin typeface="Tahoma"/>
                          <a:ea typeface="Tahoma"/>
                          <a:cs typeface="Tahoma"/>
                        </a:rPr>
                        <a:t>المادة وطريقة العزف</a:t>
                      </a: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9CCFC4"/>
                      </a:solidFill>
                      <a:prstDash val="solid"/>
                    </a:lnL>
                    <a:lnR w="12700" cap="flat" cmpd="sng" algn="ctr">
                      <a:solidFill>
                        <a:srgbClr val="9CCFC4"/>
                      </a:solidFill>
                      <a:prstDash val="solid"/>
                    </a:lnR>
                    <a:lnT w="12700" cap="flat" cmpd="sng" algn="ctr">
                      <a:solidFill>
                        <a:srgbClr val="9CCFC4"/>
                      </a:solidFill>
                      <a:prstDash val="solid"/>
                    </a:lnT>
                    <a:lnB w="12700" cap="flat" cmpd="sng" algn="ctr">
                      <a:solidFill>
                        <a:srgbClr val="9CCFC4"/>
                      </a:solidFill>
                      <a:prstDash val="solid"/>
                    </a:lnB>
                    <a:solidFill>
                      <a:srgbClr val="AEDCD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>
                          <a:solidFill>
                            <a:srgbClr val="0C5B53"/>
                          </a:solidFill>
                          <a:latin typeface="Tahoma"/>
                          <a:ea typeface="Tahoma"/>
                          <a:cs typeface="Tahoma"/>
                        </a:rPr>
                        <a:t>الآلة</a:t>
                      </a: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9CCFC4"/>
                      </a:solidFill>
                      <a:prstDash val="solid"/>
                    </a:lnL>
                    <a:lnR w="12700" cap="flat" cmpd="sng" algn="ctr">
                      <a:solidFill>
                        <a:srgbClr val="9CCFC4"/>
                      </a:solidFill>
                      <a:prstDash val="solid"/>
                    </a:lnR>
                    <a:lnT w="12700" cap="flat" cmpd="sng" algn="ctr">
                      <a:solidFill>
                        <a:srgbClr val="9CCFC4"/>
                      </a:solidFill>
                      <a:prstDash val="solid"/>
                    </a:lnT>
                    <a:lnB w="12700" cap="flat" cmpd="sng" algn="ctr">
                      <a:solidFill>
                        <a:srgbClr val="9CCFC4"/>
                      </a:solidFill>
                      <a:prstDash val="solid"/>
                    </a:lnB>
                    <a:solidFill>
                      <a:srgbClr val="AEDCD2"/>
                    </a:solidFill>
                  </a:tcPr>
                </a:tc>
              </a:tr>
              <a:tr h="102412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التخت الشرقي والغناء الديني والأغاني الكلاسيكية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إطار بجلد رقيق وفي داخله صنوج نحاسية صغيرة؛ يُرجّ باليد فيصدر رنينًا متتابعًا — جلد ومعدن معًا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F6F66"/>
                          </a:solidFill>
                          <a:latin typeface="Tahoma"/>
                          <a:ea typeface="Tahoma"/>
                          <a:cs typeface="Tahoma"/>
                        </a:rPr>
                        <a:t>الرقّ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</a:tr>
              <a:tr h="102412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بداية الجملة الموسيقية ونهايتها، وفي الفرق الكبيرة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قرصان من النحاس الأصفر يُقرعان بضربة واحدة حادة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F6F66"/>
                          </a:solidFill>
                          <a:latin typeface="Tahoma"/>
                          <a:ea typeface="Tahoma"/>
                          <a:cs typeface="Tahoma"/>
                        </a:rPr>
                        <a:t>الصنج (الزنج)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2412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الموسيقى الصوفية والمولد والذكر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أربع كؤوس نحاسية صغيرة تُقرع بالأصابع بنمط متواصل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F6F66"/>
                          </a:solidFill>
                          <a:latin typeface="Tahoma"/>
                          <a:ea typeface="Tahoma"/>
                          <a:cs typeface="Tahoma"/>
                        </a:rPr>
                        <a:t>الكاسات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02920"/>
            <a:ext cx="1072865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22383F"/>
                </a:solidFill>
                <a:latin typeface="Tahoma"/>
                <a:ea typeface="Tahoma"/>
                <a:cs typeface="Tahoma"/>
              </a:rPr>
              <a:t>أربعة إيقاعات تحمل الأغنية العربية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42855" y="1389888"/>
            <a:ext cx="1463040" cy="45720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517904"/>
            <a:ext cx="10728655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0F6F66"/>
                </a:solidFill>
                <a:latin typeface="Tahoma"/>
                <a:ea typeface="Tahoma"/>
                <a:cs typeface="Tahoma"/>
              </a:rPr>
              <a:t>«دم» ضربة عميقة في وسط الجلد، و«تك» ضربة حادة على الحافة</a:t>
            </a:r>
          </a:p>
        </p:txBody>
      </p:sp>
      <p:sp>
        <p:nvSpPr>
          <p:cNvPr id="5" name="Rectangle 4"/>
          <p:cNvSpPr/>
          <p:nvPr/>
        </p:nvSpPr>
        <p:spPr>
          <a:xfrm>
            <a:off x="12045391" y="0"/>
            <a:ext cx="146304" cy="6858000"/>
          </a:xfrm>
          <a:prstGeom prst="rect">
            <a:avLst/>
          </a:prstGeom>
          <a:solidFill>
            <a:srgbClr val="A8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2045391" y="0"/>
            <a:ext cx="146304" cy="2194560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6327648"/>
            <a:ext cx="10454335" cy="12801"/>
          </a:xfrm>
          <a:prstGeom prst="rect">
            <a:avLst/>
          </a:prstGeom>
          <a:solidFill>
            <a:srgbClr val="E1ED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7A8C91"/>
                </a:solidFill>
                <a:latin typeface="Tahoma"/>
                <a:ea typeface="Tahoma"/>
                <a:cs typeface="Tahoma"/>
              </a:rPr>
              <a:t>الآلات الإيقاعية العربية · الموسيقى العربية · الصف التاسع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80015" y="6419088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7A8C91"/>
                </a:solidFill>
                <a:latin typeface="Tahoma"/>
                <a:ea typeface="Tahoma"/>
                <a:cs typeface="Tahoma"/>
              </a:rPr>
              <a:t>4 / 6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85800" y="2029968"/>
          <a:ext cx="10927080" cy="347472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754880"/>
                <a:gridCol w="3657600"/>
                <a:gridCol w="2514600"/>
              </a:tblGrid>
              <a:tr h="47548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>
                          <a:solidFill>
                            <a:srgbClr val="0C5B53"/>
                          </a:solidFill>
                          <a:latin typeface="Tahoma"/>
                          <a:ea typeface="Tahoma"/>
                          <a:cs typeface="Tahoma"/>
                        </a:rPr>
                        <a:t>طبعه واستخدامه</a:t>
                      </a: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9CCFC4"/>
                      </a:solidFill>
                      <a:prstDash val="solid"/>
                    </a:lnL>
                    <a:lnR w="12700" cap="flat" cmpd="sng" algn="ctr">
                      <a:solidFill>
                        <a:srgbClr val="9CCFC4"/>
                      </a:solidFill>
                      <a:prstDash val="solid"/>
                    </a:lnR>
                    <a:lnT w="12700" cap="flat" cmpd="sng" algn="ctr">
                      <a:solidFill>
                        <a:srgbClr val="9CCFC4"/>
                      </a:solidFill>
                      <a:prstDash val="solid"/>
                    </a:lnT>
                    <a:lnB w="12700" cap="flat" cmpd="sng" algn="ctr">
                      <a:solidFill>
                        <a:srgbClr val="9CCFC4"/>
                      </a:solidFill>
                      <a:prstDash val="solid"/>
                    </a:lnB>
                    <a:solidFill>
                      <a:srgbClr val="AEDCD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>
                          <a:solidFill>
                            <a:srgbClr val="0C5B53"/>
                          </a:solidFill>
                          <a:latin typeface="Tahoma"/>
                          <a:ea typeface="Tahoma"/>
                          <a:cs typeface="Tahoma"/>
                        </a:rPr>
                        <a:t>الميزان والنمط</a:t>
                      </a: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9CCFC4"/>
                      </a:solidFill>
                      <a:prstDash val="solid"/>
                    </a:lnL>
                    <a:lnR w="12700" cap="flat" cmpd="sng" algn="ctr">
                      <a:solidFill>
                        <a:srgbClr val="9CCFC4"/>
                      </a:solidFill>
                      <a:prstDash val="solid"/>
                    </a:lnR>
                    <a:lnT w="12700" cap="flat" cmpd="sng" algn="ctr">
                      <a:solidFill>
                        <a:srgbClr val="9CCFC4"/>
                      </a:solidFill>
                      <a:prstDash val="solid"/>
                    </a:lnT>
                    <a:lnB w="12700" cap="flat" cmpd="sng" algn="ctr">
                      <a:solidFill>
                        <a:srgbClr val="9CCFC4"/>
                      </a:solidFill>
                      <a:prstDash val="solid"/>
                    </a:lnB>
                    <a:solidFill>
                      <a:srgbClr val="AEDCD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b="1">
                          <a:solidFill>
                            <a:srgbClr val="0C5B53"/>
                          </a:solidFill>
                          <a:latin typeface="Tahoma"/>
                          <a:ea typeface="Tahoma"/>
                          <a:cs typeface="Tahoma"/>
                        </a:rPr>
                        <a:t>الإيقاع</a:t>
                      </a: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9CCFC4"/>
                      </a:solidFill>
                      <a:prstDash val="solid"/>
                    </a:lnL>
                    <a:lnR w="12700" cap="flat" cmpd="sng" algn="ctr">
                      <a:solidFill>
                        <a:srgbClr val="9CCFC4"/>
                      </a:solidFill>
                      <a:prstDash val="solid"/>
                    </a:lnR>
                    <a:lnT w="12700" cap="flat" cmpd="sng" algn="ctr">
                      <a:solidFill>
                        <a:srgbClr val="9CCFC4"/>
                      </a:solidFill>
                      <a:prstDash val="solid"/>
                    </a:lnT>
                    <a:lnB w="12700" cap="flat" cmpd="sng" algn="ctr">
                      <a:solidFill>
                        <a:srgbClr val="9CCFC4"/>
                      </a:solidFill>
                      <a:prstDash val="solid"/>
                    </a:lnB>
                    <a:solidFill>
                      <a:srgbClr val="AEDCD2"/>
                    </a:solidFill>
                  </a:tcPr>
                </a:tc>
              </a:tr>
              <a:tr h="74980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الإيقاع الأشهر في التخت والأغنية الشعبية؛ هادئ وواضح ويُعلَّم أولًا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٤/٤ — دم تك تك دم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F6F66"/>
                          </a:solidFill>
                          <a:latin typeface="Tahoma"/>
                          <a:ea typeface="Tahoma"/>
                          <a:cs typeface="Tahoma"/>
                        </a:rPr>
                        <a:t>المقسوم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</a:tr>
              <a:tr h="74980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مصري شعبي سريع؛ أساس الرقص الشرقي والأغنية الخفيفة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٤/٤ — دم دم تك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F6F66"/>
                          </a:solidFill>
                          <a:latin typeface="Tahoma"/>
                          <a:ea typeface="Tahoma"/>
                          <a:cs typeface="Tahoma"/>
                        </a:rPr>
                        <a:t>البلدي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980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من صعيد مصر؛ ثقيل وحماسي يُعزف على الدف الكبير أو المزهر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٤/٤ — دم تك دم دم تك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F6F66"/>
                          </a:solidFill>
                          <a:latin typeface="Tahoma"/>
                          <a:ea typeface="Tahoma"/>
                          <a:cs typeface="Tahoma"/>
                        </a:rPr>
                        <a:t>السعيدي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2FAF7"/>
                    </a:solidFill>
                  </a:tcPr>
                </a:tc>
              </a:tr>
              <a:tr h="749808"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فخم وبطيء؛ تُبنى عليه مقدمات التخت ومقامات السماعي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3A525A"/>
                          </a:solidFill>
                          <a:latin typeface="Tahoma"/>
                          <a:ea typeface="Tahoma"/>
                          <a:cs typeface="Tahoma"/>
                        </a:rPr>
                        <a:t>١٠/٨ — عشرة أزمنة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F6F66"/>
                          </a:solidFill>
                          <a:latin typeface="Tahoma"/>
                          <a:ea typeface="Tahoma"/>
                          <a:cs typeface="Tahoma"/>
                        </a:rPr>
                        <a:t>السماعي الثقيل</a:t>
                      </a: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1EDE9"/>
                      </a:solidFill>
                      <a:prstDash val="solid"/>
                    </a:lnL>
                    <a:lnR w="9525" cap="flat" cmpd="sng" algn="ctr">
                      <a:solidFill>
                        <a:srgbClr val="E1EDE9"/>
                      </a:solidFill>
                      <a:prstDash val="solid"/>
                    </a:lnR>
                    <a:lnT w="9525" cap="flat" cmpd="sng" algn="ctr">
                      <a:solidFill>
                        <a:srgbClr val="E1EDE9"/>
                      </a:solidFill>
                      <a:prstDash val="solid"/>
                    </a:lnT>
                    <a:lnB w="9525" cap="flat" cmpd="sng" algn="ctr">
                      <a:solidFill>
                        <a:srgbClr val="E1ED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685800" y="5614416"/>
            <a:ext cx="10927080" cy="475488"/>
          </a:xfrm>
          <a:prstGeom prst="roundRect">
            <a:avLst>
              <a:gd name="adj" fmla="val 28000"/>
            </a:avLst>
          </a:prstGeom>
          <a:solidFill>
            <a:srgbClr val="FDEE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8F5218"/>
                </a:solidFill>
                <a:latin typeface="Tahoma"/>
                <a:ea typeface="Tahoma"/>
                <a:cs typeface="Tahoma"/>
              </a:rPr>
              <a:t>قاعدة سريعة: كل ما زاد عدد الأزمنة في الدورة، زاد الإيقاع ثقلًا وفخامة.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502920"/>
            <a:ext cx="1072865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22383F"/>
                </a:solidFill>
                <a:latin typeface="Tahoma"/>
                <a:ea typeface="Tahoma"/>
                <a:cs typeface="Tahoma"/>
              </a:rPr>
              <a:t>وظيفة الإيقاع ومصطلحاته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42855" y="1389888"/>
            <a:ext cx="1463040" cy="45720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517904"/>
            <a:ext cx="10728655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0F6F66"/>
                </a:solidFill>
                <a:latin typeface="Tahoma"/>
                <a:ea typeface="Tahoma"/>
                <a:cs typeface="Tahoma"/>
              </a:rPr>
              <a:t>لماذا لا يستغني التخت عن آلة إيقاعية واحدة</a:t>
            </a:r>
          </a:p>
        </p:txBody>
      </p:sp>
      <p:sp>
        <p:nvSpPr>
          <p:cNvPr id="5" name="Rectangle 4"/>
          <p:cNvSpPr/>
          <p:nvPr/>
        </p:nvSpPr>
        <p:spPr>
          <a:xfrm>
            <a:off x="12045391" y="0"/>
            <a:ext cx="146304" cy="6858000"/>
          </a:xfrm>
          <a:prstGeom prst="rect">
            <a:avLst/>
          </a:prstGeom>
          <a:solidFill>
            <a:srgbClr val="A8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2045391" y="0"/>
            <a:ext cx="146304" cy="2194560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6327648"/>
            <a:ext cx="10454335" cy="12801"/>
          </a:xfrm>
          <a:prstGeom prst="rect">
            <a:avLst/>
          </a:prstGeom>
          <a:solidFill>
            <a:srgbClr val="E1ED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190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7A8C91"/>
                </a:solidFill>
                <a:latin typeface="Tahoma"/>
                <a:ea typeface="Tahoma"/>
                <a:cs typeface="Tahoma"/>
              </a:rPr>
              <a:t>الآلات الإيقاعية العربية · الموسيقى العربية · الصف التاسع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80015" y="6419088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7A8C91"/>
                </a:solidFill>
                <a:latin typeface="Tahoma"/>
                <a:ea typeface="Tahoma"/>
                <a:cs typeface="Tahoma"/>
              </a:rPr>
              <a:t>5 / 6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029968"/>
            <a:ext cx="5440680" cy="3639312"/>
          </a:xfrm>
          <a:prstGeom prst="rect">
            <a:avLst/>
          </a:prstGeom>
          <a:solidFill>
            <a:srgbClr val="FBFDFC"/>
          </a:solidFill>
          <a:ln w="12700">
            <a:solidFill>
              <a:srgbClr val="E1ED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2029968"/>
            <a:ext cx="5440680" cy="64008"/>
          </a:xfrm>
          <a:prstGeom prst="rect">
            <a:avLst/>
          </a:prstGeom>
          <a:solidFill>
            <a:srgbClr val="A8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2240280"/>
            <a:ext cx="48920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F6F66"/>
                </a:solidFill>
                <a:latin typeface="Tahoma"/>
                <a:ea typeface="Tahoma"/>
                <a:cs typeface="Tahoma"/>
              </a:rPr>
              <a:t>مصطلحات يحتاجها الطالب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2743200"/>
            <a:ext cx="4892040" cy="2788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•  دم: ضربة في وسط الجلد — صوت عميق ثقيل</a:t>
            </a:r>
          </a:p>
          <a:p>
            <a:pPr algn="r" rtl="1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sz="15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•  تك: ضربة على حافة الجلد — صوت حاد خفيف</a:t>
            </a:r>
          </a:p>
          <a:p>
            <a:pPr algn="r" rtl="1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sz="15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•  الدورة: وحدة إيقاعية قصيرة تتكرر بانتظام</a:t>
            </a:r>
          </a:p>
          <a:p>
            <a:pPr algn="r" rtl="1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sz="15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•  الميزان: عدد الأزمنة في الدورة (٤/٤ أو ١٠/٨)</a:t>
            </a:r>
          </a:p>
          <a:p>
            <a:pPr algn="r" rtl="1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sz="15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•  التخت: مجموعة العازفين الذين يصاحبون المغني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99632" y="2029968"/>
            <a:ext cx="5440680" cy="3639312"/>
          </a:xfrm>
          <a:prstGeom prst="rect">
            <a:avLst/>
          </a:prstGeom>
          <a:solidFill>
            <a:srgbClr val="FBFDFC"/>
          </a:solidFill>
          <a:ln w="12700">
            <a:solidFill>
              <a:srgbClr val="E1ED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99632" y="2029968"/>
            <a:ext cx="5440680" cy="64008"/>
          </a:xfrm>
          <a:prstGeom prst="rect">
            <a:avLst/>
          </a:prstGeom>
          <a:solidFill>
            <a:srgbClr val="A8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73952" y="2240280"/>
            <a:ext cx="48920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0F6F66"/>
                </a:solidFill>
                <a:latin typeface="Tahoma"/>
                <a:ea typeface="Tahoma"/>
                <a:cs typeface="Tahoma"/>
              </a:rPr>
              <a:t>وظيفة الآلة الإيقاعية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3952" y="2743200"/>
            <a:ext cx="4892040" cy="2788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•  تثبيت النبض: مرجع زمني مشترك فلا يتفرق اللحن</a:t>
            </a:r>
          </a:p>
          <a:p>
            <a:pPr algn="r" rtl="1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sz="15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•  ضبط السرعة: منها يبدأ التسريع أو التهدئة</a:t>
            </a:r>
          </a:p>
          <a:p>
            <a:pPr algn="r" rtl="1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sz="15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•  تحديد الطابع: إيقاع رقص، أو حزن، أو موكب</a:t>
            </a:r>
          </a:p>
          <a:p>
            <a:pPr algn="r" rtl="1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sz="15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•  الربط: تملأ الفراغ بين المقاطع وتنذر بالانتقال</a:t>
            </a:r>
          </a:p>
          <a:p>
            <a:pPr algn="r" rtl="1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</a:pPr>
            <a:r>
              <a:rPr sz="15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•  الاستجابة: يتبعها الجسم تلقائيًا بالتصفيق أو بالرقص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45391" y="0"/>
            <a:ext cx="146304" cy="6858000"/>
          </a:xfrm>
          <a:prstGeom prst="rect">
            <a:avLst/>
          </a:prstGeom>
          <a:solidFill>
            <a:srgbClr val="A8D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45391" y="0"/>
            <a:ext cx="146304" cy="1920240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66928"/>
            <a:ext cx="10607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22383F"/>
                </a:solidFill>
                <a:latin typeface="Tahoma"/>
                <a:ea typeface="Tahoma"/>
                <a:cs typeface="Tahoma"/>
              </a:rPr>
              <a:t>نشاط صفي وخلاصة</a:t>
            </a:r>
          </a:p>
        </p:txBody>
      </p:sp>
      <p:sp>
        <p:nvSpPr>
          <p:cNvPr id="5" name="Rectangle 4"/>
          <p:cNvSpPr/>
          <p:nvPr/>
        </p:nvSpPr>
        <p:spPr>
          <a:xfrm>
            <a:off x="9997135" y="1371600"/>
            <a:ext cx="1463040" cy="45720"/>
          </a:xfrm>
          <a:prstGeom prst="rect">
            <a:avLst/>
          </a:prstGeom>
          <a:solidFill>
            <a:srgbClr val="F9D6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517904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0F6F66"/>
                </a:solidFill>
                <a:latin typeface="Tahoma"/>
                <a:ea typeface="Tahoma"/>
                <a:cs typeface="Tahoma"/>
              </a:rPr>
              <a:t>خمس دقائق تقيس فهم الطلاب قبل أن ينتهي الدرس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2103120"/>
            <a:ext cx="109270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1ED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27080" y="2276856"/>
            <a:ext cx="502920" cy="502920"/>
          </a:xfrm>
          <a:prstGeom prst="ellipse">
            <a:avLst/>
          </a:prstGeom>
          <a:solidFill>
            <a:srgbClr val="BFE6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F6F66"/>
                </a:solidFill>
                <a:latin typeface="Tahoma"/>
                <a:ea typeface="Tahoma"/>
                <a:cs typeface="Tahoma"/>
              </a:rPr>
              <a:t>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340863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صفّقوا المقسوم معًا، ثم البلدي، ثم بدّلوا عند إشارة المعلم دون توقف.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108960"/>
            <a:ext cx="109270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1ED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927080" y="3282696"/>
            <a:ext cx="502920" cy="502920"/>
          </a:xfrm>
          <a:prstGeom prst="ellipse">
            <a:avLst/>
          </a:prstGeom>
          <a:solidFill>
            <a:srgbClr val="BFE6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F6F66"/>
                </a:solidFill>
                <a:latin typeface="Tahoma"/>
                <a:ea typeface="Tahoma"/>
                <a:cs typeface="Tahoma"/>
              </a:rPr>
              <a:t>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اعزفوا «دم — تك — تك — دم» بأيديكم على الطاولة كأنها طبلة.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4114800"/>
            <a:ext cx="109270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E1ED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927080" y="4288536"/>
            <a:ext cx="502920" cy="502920"/>
          </a:xfrm>
          <a:prstGeom prst="ellipse">
            <a:avLst/>
          </a:prstGeom>
          <a:solidFill>
            <a:srgbClr val="BFE6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F6F66"/>
                </a:solidFill>
                <a:latin typeface="Tahoma"/>
                <a:ea typeface="Tahoma"/>
                <a:cs typeface="Tahoma"/>
              </a:rPr>
              <a:t>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352544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3A525A"/>
                </a:solidFill>
                <a:latin typeface="Tahoma"/>
                <a:ea typeface="Tahoma"/>
                <a:cs typeface="Tahoma"/>
              </a:rPr>
              <a:t>أي آلة تختارون لأغنية حزينة؟ ولماذا؟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5321808"/>
            <a:ext cx="10927080" cy="868680"/>
          </a:xfrm>
          <a:prstGeom prst="roundRect">
            <a:avLst>
              <a:gd name="adj" fmla="val 12000"/>
            </a:avLst>
          </a:prstGeom>
          <a:solidFill>
            <a:srgbClr val="D8E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0F6F66"/>
                </a:solidFill>
                <a:latin typeface="Tahoma"/>
                <a:ea typeface="Tahoma"/>
                <a:cs typeface="Tahoma"/>
              </a:rPr>
              <a:t>الخلاصة: الجلد يعطي العمق، والمعدن يعطي الرنين، والإيقاع يحمل اللحن.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7A8C91"/>
                </a:solidFill>
                <a:latin typeface="Tahoma"/>
                <a:ea typeface="Tahoma"/>
                <a:cs typeface="Tahoma"/>
              </a:rPr>
              <a:t>واجب منزلي اختياري: ابحث عن أغنية تسمع فيها إيقاع السعيدي واكتب اسمها.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